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59" r:id="rId2"/>
    <p:sldMasterId id="2147483665" r:id="rId3"/>
    <p:sldMasterId id="2147483674" r:id="rId4"/>
    <p:sldMasterId id="2147483682" r:id="rId5"/>
    <p:sldMasterId id="2147483688" r:id="rId6"/>
  </p:sldMasterIdLst>
  <p:notesMasterIdLst>
    <p:notesMasterId r:id="rId21"/>
  </p:notesMasterIdLst>
  <p:sldIdLst>
    <p:sldId id="256" r:id="rId7"/>
    <p:sldId id="293" r:id="rId8"/>
    <p:sldId id="294" r:id="rId9"/>
    <p:sldId id="303" r:id="rId10"/>
    <p:sldId id="295" r:id="rId11"/>
    <p:sldId id="296" r:id="rId12"/>
    <p:sldId id="300" r:id="rId13"/>
    <p:sldId id="302" r:id="rId14"/>
    <p:sldId id="298" r:id="rId15"/>
    <p:sldId id="299" r:id="rId16"/>
    <p:sldId id="304" r:id="rId17"/>
    <p:sldId id="301" r:id="rId18"/>
    <p:sldId id="305" r:id="rId19"/>
    <p:sldId id="28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989D2"/>
    <a:srgbClr val="2E6CA4"/>
    <a:srgbClr val="0033A0"/>
    <a:srgbClr val="224098"/>
    <a:srgbClr val="20409A"/>
    <a:srgbClr val="263996"/>
    <a:srgbClr val="0F75BC"/>
    <a:srgbClr val="E5F6FF"/>
    <a:srgbClr val="D5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Доля от общей стоимости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20007940318107342"/>
          <c:y val="0.14128454337236124"/>
          <c:w val="0.62861210375575527"/>
          <c:h val="0.802283993540804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от общей стоимости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77-4317-8A88-39A061778A1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77-4317-8A88-39A061778A1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D577-4317-8A88-39A061778A1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77-4317-8A88-39A061778A16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D577-4317-8A88-39A061778A1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77-4317-8A88-39A061778A1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B3865ED-3B46-4C6B-82A2-42186F93D32A}" type="CATEGORYNAME">
                      <a:rPr lang="en-US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en-US" baseline="0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t>
</a:t>
                    </a:r>
                    <a:fld id="{222848A4-3A2E-4957-98D5-9E198058BBFD}" type="PERCENTAGE">
                      <a:rPr lang="en-US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en-US" baseline="0" dirty="0">
                      <a:solidFill>
                        <a:schemeClr val="bg1"/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577-4317-8A88-39A061778A1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7D8CF20-C5AD-46C0-BE41-C2F66B8A87FF}" type="CATEGORYNAME">
                      <a:rPr lang="en-US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en-US" baseline="0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t>
</a:t>
                    </a:r>
                    <a:fld id="{13CEB283-7AB8-4D77-9755-A866B12364EA}" type="PERCENTAGE">
                      <a:rPr lang="en-US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en-US" baseline="0" dirty="0">
                      <a:solidFill>
                        <a:schemeClr val="bg1"/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577-4317-8A88-39A061778A1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176305B-BC22-4674-BE7A-FF6AD60FE890}" type="CATEGORYNAME">
                      <a:rPr lang="en-US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en-US" baseline="0" dirty="0"/>
                      <a:t>
</a:t>
                    </a:r>
                    <a:fld id="{D2BD30F9-AA21-45D2-A1FA-45019358D904}" type="PERCENTAGE">
                      <a:rPr lang="en-US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577-4317-8A88-39A061778A16}"/>
                </c:ext>
              </c:extLst>
            </c:dLbl>
            <c:dLbl>
              <c:idx val="3"/>
              <c:layout>
                <c:manualLayout>
                  <c:x val="0"/>
                  <c:y val="0"/>
                </c:manualLayout>
              </c:layout>
              <c:tx>
                <c:rich>
                  <a:bodyPr/>
                  <a:lstStyle/>
                  <a:p>
                    <a:fld id="{1E804E8D-282E-46BA-94D9-7FBF2A6D408E}" type="CATEGORYNAME">
                      <a:rPr lang="en-US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en-US" baseline="0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t>
</a:t>
                    </a:r>
                    <a:fld id="{CC179EC9-9B7F-4456-8E91-B7346DDCE987}" type="PERCENTAGE">
                      <a:rPr lang="en-US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en-US" baseline="0" dirty="0">
                      <a:solidFill>
                        <a:schemeClr val="bg1"/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577-4317-8A88-39A061778A1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F63135B-368B-4955-9F2A-ECC737FBF9E0}" type="CATEGORYNAME">
                      <a:rPr lang="ru-RU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ru-RU" baseline="0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t>
</a:t>
                    </a:r>
                    <a:fld id="{8E5990DB-1010-4155-A10C-4CAAC71B38E9}" type="PERCENTAGE">
                      <a:rPr lang="ru-RU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ru-RU" baseline="0" dirty="0">
                      <a:solidFill>
                        <a:schemeClr val="bg1"/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D577-4317-8A88-39A061778A1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5A9F28B-9072-4EED-B150-D9E2DBA90482}" type="CATEGORYNAME">
                      <a:rPr lang="ru-RU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[ИМЯ КАТЕГОРИИ]</a:t>
                    </a:fld>
                    <a:r>
                      <a:rPr lang="ru-RU" baseline="0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t>
</a:t>
                    </a:r>
                    <a:fld id="{7AF71C86-8042-4B34-B0B1-18976281A252}" type="PERCENTAGE">
                      <a:rPr lang="ru-RU" baseline="0">
                        <a:solidFill>
                          <a:schemeClr val="bg1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rPr>
                      <a:pPr/>
                      <a:t>[ПРОЦЕНТ]</a:t>
                    </a:fld>
                    <a:endParaRPr lang="ru-RU" baseline="0" dirty="0">
                      <a:solidFill>
                        <a:schemeClr val="bg1"/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577-4317-8A88-39A061778A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 w="3175"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Лист1!$A$2:$A$7</c:f>
              <c:strCache>
                <c:ptCount val="6"/>
                <c:pt idx="0">
                  <c:v>NUCLEO F446RE</c:v>
                </c:pt>
                <c:pt idx="1">
                  <c:v>Ra-02</c:v>
                </c:pt>
                <c:pt idx="2">
                  <c:v>NEO-6M</c:v>
                </c:pt>
                <c:pt idx="3">
                  <c:v>SHT31</c:v>
                </c:pt>
                <c:pt idx="4">
                  <c:v>Аккумулятор</c:v>
                </c:pt>
                <c:pt idx="5">
                  <c:v>Прочее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5900</c:v>
                </c:pt>
                <c:pt idx="1">
                  <c:v>750</c:v>
                </c:pt>
                <c:pt idx="2">
                  <c:v>650</c:v>
                </c:pt>
                <c:pt idx="3">
                  <c:v>169</c:v>
                </c:pt>
                <c:pt idx="4">
                  <c:v>1431</c:v>
                </c:pt>
                <c:pt idx="5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7-4317-8A88-39A061778A1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314189"/>
            <a:ext cx="1395739" cy="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9494"/>
      </p:ext>
    </p:extLst>
  </p:cSld>
  <p:clrMapOvr>
    <a:masterClrMapping/>
  </p:clrMapOvr>
  <p:transition spd="slow">
    <p:wipe dir="r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39330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32142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31041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8299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1818622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799426903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589352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0097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67379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33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712" y="6007853"/>
            <a:ext cx="1395739" cy="5430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63326-0C23-4A60-9B91-E35B34095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47" y="332232"/>
            <a:ext cx="1533961" cy="2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93374"/>
      </p:ext>
    </p:extLst>
  </p:cSld>
  <p:clrMapOvr>
    <a:masterClrMapping/>
  </p:clrMapOvr>
  <p:transition spd="slow">
    <p:wipe dir="r"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" y="314189"/>
            <a:ext cx="1395739" cy="54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52711"/>
      </p:ext>
    </p:extLst>
  </p:cSld>
  <p:clrMapOvr>
    <a:masterClrMapping/>
  </p:clrMapOvr>
  <p:transition spd="slow">
    <p:wipe dir="r"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04E9A1-7319-4A80-88E1-F0C831B1E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712" y="6007853"/>
            <a:ext cx="1395739" cy="5430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863326-0C23-4A60-9B91-E35B34095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047" y="332232"/>
            <a:ext cx="1533961" cy="2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66912"/>
      </p:ext>
    </p:extLst>
  </p:cSld>
  <p:clrMapOvr>
    <a:masterClrMapping/>
  </p:clrMapOvr>
  <p:transition spd="slow">
    <p:wipe dir="r"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99986242"/>
      </p:ext>
    </p:extLst>
  </p:cSld>
  <p:clrMapOvr>
    <a:masterClrMapping/>
  </p:clrMapOvr>
  <p:transition spd="slow">
    <p:wipe dir="r"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9FC5BD-2BB4-4221-99BB-4C1709B0ED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51" y="1874613"/>
            <a:ext cx="8999497" cy="1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59146"/>
      </p:ext>
    </p:extLst>
  </p:cSld>
  <p:clrMapOvr>
    <a:masterClrMapping/>
  </p:clrMapOvr>
  <p:transition spd="slow">
    <p:wipe dir="r"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0097ED5-7327-45D7-A85B-B5AFCB55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0881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Houses">
            <a:extLst>
              <a:ext uri="{FF2B5EF4-FFF2-40B4-BE49-F238E27FC236}">
                <a16:creationId xmlns:a16="http://schemas.microsoft.com/office/drawing/2014/main" id="{6F6AE32E-C986-4D97-9345-BAF433B560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3606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54635"/>
      </p:ext>
    </p:extLst>
  </p:cSld>
  <p:clrMapOvr>
    <a:masterClrMapping/>
  </p:clrMapOvr>
  <p:transition spd="slow">
    <p:wipe dir="r"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797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585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23787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3085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29566345"/>
      </p:ext>
    </p:extLst>
  </p:cSld>
  <p:clrMapOvr>
    <a:masterClrMapping/>
  </p:clrMapOvr>
  <p:transition spd="slow">
    <p:wipe dir="r"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9647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084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36347861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742275368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636661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351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3264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9FC5BD-2BB4-4221-99BB-4C1709B0ED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51" y="1874613"/>
            <a:ext cx="8999497" cy="1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23453"/>
      </p:ext>
    </p:extLst>
  </p:cSld>
  <p:clrMapOvr>
    <a:masterClrMapping/>
  </p:clrMapOvr>
  <p:transition spd="slow">
    <p:wipe dir="r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2" b="-2764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0097ED5-7327-45D7-A85B-B5AFCB55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90881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12" name="Houses">
            <a:extLst>
              <a:ext uri="{FF2B5EF4-FFF2-40B4-BE49-F238E27FC236}">
                <a16:creationId xmlns:a16="http://schemas.microsoft.com/office/drawing/2014/main" id="{3BD564CC-5255-4A85-97D8-1AEC1A23F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6256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71344"/>
      </p:ext>
    </p:extLst>
  </p:cSld>
  <p:clrMapOvr>
    <a:masterClrMapping/>
  </p:clrMapOvr>
  <p:transition spd="slow">
    <p:wipe dir="r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11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9014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86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49" r:id="rId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50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63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94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9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67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81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86074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SamsungOne 800C (Заголовки)"/>
              </a:rPr>
              <a:t>Система сбора данных по технологии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amsungOne 800C (Заголовки)"/>
              </a:rPr>
              <a:t>LoRa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SamsungOne 800C (Заголовки)"/>
              </a:rPr>
              <a:t>для задач «Интернета Вещей»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Автор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: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Зиновьев А. А.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Научный руководитель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: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к.т.н., доцент, Стрелков Н. О.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НИУ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  <a:t>«МЭИ»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450C" panose="020B0506030303020204" charset="0"/>
                <a:ea typeface="SamsungOne 450C" panose="020B0506030303020204" charset="0"/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800C (Заголовки)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SamsungOne 800C (Заголовки)"/>
              </a:rPr>
              <a:t>30.06.2022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BE3355-67E6-48FB-9D37-28AAED30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37" y="512631"/>
            <a:ext cx="809089" cy="3291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D222AA-AB70-48E2-A931-29D2B8BB4211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561918" y="2025971"/>
            <a:ext cx="2015922" cy="1157161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C4C8B69-F084-4B33-B2FD-CDD6C7060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562" y="3558754"/>
            <a:ext cx="1952633" cy="14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FAD930-4987-4B1C-8414-63F83B5F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5604" y="6389448"/>
            <a:ext cx="2743200" cy="365125"/>
          </a:xfrm>
        </p:spPr>
        <p:txBody>
          <a:bodyPr/>
          <a:lstStyle/>
          <a:p>
            <a:fld id="{EC03D7FF-FE66-4EA7-AA30-EF9B58C5C9E3}" type="slidenum">
              <a:rPr lang="ru-RU" sz="1800" smtClean="0"/>
              <a:pPr/>
              <a:t>10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0E1F484-1EE3-4BAC-8ADF-E779C50D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Стоимость макета системы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62E50E2-1509-46D2-9443-401ECE22D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71302"/>
              </p:ext>
            </p:extLst>
          </p:nvPr>
        </p:nvGraphicFramePr>
        <p:xfrm>
          <a:off x="545869" y="1145097"/>
          <a:ext cx="5482398" cy="4150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199">
                  <a:extLst>
                    <a:ext uri="{9D8B030D-6E8A-4147-A177-3AD203B41FA5}">
                      <a16:colId xmlns:a16="http://schemas.microsoft.com/office/drawing/2014/main" val="3942326832"/>
                    </a:ext>
                  </a:extLst>
                </a:gridCol>
                <a:gridCol w="2741199">
                  <a:extLst>
                    <a:ext uri="{9D8B030D-6E8A-4147-A177-3AD203B41FA5}">
                      <a16:colId xmlns:a16="http://schemas.microsoft.com/office/drawing/2014/main" val="2136882000"/>
                    </a:ext>
                  </a:extLst>
                </a:gridCol>
              </a:tblGrid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Наименование компонента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Стоимость компонента,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69280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STM32 NUCLEO F446RE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5 900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74955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Ai-Thinker RA-02 433 MHz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750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17874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SHT31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169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40103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U-blox NEO-6M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650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045687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Battery Shield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1 431</a:t>
                      </a:r>
                      <a:endParaRPr lang="ru-RU" dirty="0">
                        <a:solidFill>
                          <a:srgbClr val="44546A"/>
                        </a:solidFill>
                        <a:latin typeface="SamsungOne 400" panose="020B0503030303020204" pitchFamily="34" charset="0"/>
                        <a:ea typeface="SamsungOne 400" panose="020B0503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13213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Прочее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780101"/>
                  </a:ext>
                </a:extLst>
              </a:tr>
              <a:tr h="478367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Итого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44546A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9 200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07595"/>
                  </a:ext>
                </a:extLst>
              </a:tr>
            </a:tbl>
          </a:graphicData>
        </a:graphic>
      </p:graphicFrame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0354E3D0-F189-4B3D-8569-E4173E933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091641"/>
              </p:ext>
            </p:extLst>
          </p:nvPr>
        </p:nvGraphicFramePr>
        <p:xfrm>
          <a:off x="6686877" y="1145097"/>
          <a:ext cx="5297017" cy="415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7FA5B8-9924-4AB4-8204-1560F89F5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C6723-8894-49B1-AF7D-4B6DA85F7993}"/>
              </a:ext>
            </a:extLst>
          </p:cNvPr>
          <p:cNvSpPr txBox="1"/>
          <p:nvPr/>
        </p:nvSpPr>
        <p:spPr>
          <a:xfrm>
            <a:off x="545869" y="5371681"/>
            <a:ext cx="9998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Цена в </a:t>
            </a:r>
            <a:r>
              <a:rPr lang="ru-RU" b="1" dirty="0">
                <a:solidFill>
                  <a:srgbClr val="44546A"/>
                </a:solidFill>
              </a:rPr>
              <a:t>9 200 </a:t>
            </a:r>
            <a:r>
              <a:rPr lang="ru-RU" dirty="0">
                <a:solidFill>
                  <a:srgbClr val="44546A"/>
                </a:solidFill>
              </a:rPr>
              <a:t>рублей </a:t>
            </a:r>
            <a:r>
              <a:rPr lang="ru-RU" b="1" dirty="0">
                <a:solidFill>
                  <a:srgbClr val="44546A"/>
                </a:solidFill>
              </a:rPr>
              <a:t>велика</a:t>
            </a:r>
            <a:r>
              <a:rPr lang="ru-RU" dirty="0">
                <a:solidFill>
                  <a:srgbClr val="44546A"/>
                </a:solidFill>
              </a:rPr>
              <a:t> для такого устройства (в сравнении с аналогами) при учете отсутствия корпуса. Такое значение вызвано </a:t>
            </a:r>
            <a:r>
              <a:rPr lang="ru-RU" b="1" dirty="0">
                <a:solidFill>
                  <a:srgbClr val="44546A"/>
                </a:solidFill>
              </a:rPr>
              <a:t>розничными ценами </a:t>
            </a:r>
            <a:r>
              <a:rPr lang="ru-RU" dirty="0">
                <a:solidFill>
                  <a:srgbClr val="44546A"/>
                </a:solidFill>
              </a:rPr>
              <a:t>и использованием </a:t>
            </a:r>
            <a:r>
              <a:rPr lang="ru-RU" b="1" dirty="0">
                <a:solidFill>
                  <a:srgbClr val="44546A"/>
                </a:solidFill>
              </a:rPr>
              <a:t>дорогой платы с микроконтроллером</a:t>
            </a:r>
            <a:r>
              <a:rPr lang="ru-RU" dirty="0">
                <a:solidFill>
                  <a:srgbClr val="44546A"/>
                </a:solidFill>
              </a:rPr>
              <a:t>. Замена микроконтроллера на более дешевые аналоги </a:t>
            </a:r>
            <a:r>
              <a:rPr lang="ru-RU" b="1" dirty="0">
                <a:solidFill>
                  <a:srgbClr val="44546A"/>
                </a:solidFill>
              </a:rPr>
              <a:t>сократит стоимость примерно на 45%.</a:t>
            </a:r>
          </a:p>
        </p:txBody>
      </p:sp>
    </p:spTree>
    <p:extLst>
      <p:ext uri="{BB962C8B-B14F-4D97-AF65-F5344CB8AC3E}">
        <p14:creationId xmlns:p14="http://schemas.microsoft.com/office/powerpoint/2010/main" val="195923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791501-CDD8-43FB-89A5-9403CEFD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11</a:t>
            </a:fld>
            <a:endParaRPr lang="ru-RU" sz="1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8C2405-F6B1-45DE-9C55-19187970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+mj-lt"/>
              </a:rPr>
              <a:t>Внешний вид сенсорного узла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9701CF-7F3D-4AB8-8CE6-1DFA8390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7" y="1413006"/>
            <a:ext cx="3071990" cy="40319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248645-EA87-438C-9495-4F61F37D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55" y="1485496"/>
            <a:ext cx="4710648" cy="3887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589ED-B4E9-464B-8098-272C74878C7B}"/>
              </a:ext>
            </a:extLst>
          </p:cNvPr>
          <p:cNvSpPr txBox="1"/>
          <p:nvPr/>
        </p:nvSpPr>
        <p:spPr>
          <a:xfrm>
            <a:off x="2138420" y="5541261"/>
            <a:ext cx="1896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Сенсорный узел (Вид сверху)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4A7B5-E98E-4421-8731-C36A8C3ACC76}"/>
              </a:ext>
            </a:extLst>
          </p:cNvPr>
          <p:cNvSpPr txBox="1"/>
          <p:nvPr/>
        </p:nvSpPr>
        <p:spPr>
          <a:xfrm>
            <a:off x="7194518" y="5541261"/>
            <a:ext cx="2182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Сенсорный узел (Вид сзади)</a:t>
            </a:r>
          </a:p>
        </p:txBody>
      </p:sp>
    </p:spTree>
    <p:extLst>
      <p:ext uri="{BB962C8B-B14F-4D97-AF65-F5344CB8AC3E}">
        <p14:creationId xmlns:p14="http://schemas.microsoft.com/office/powerpoint/2010/main" val="123622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398B4-5E2B-49CF-AD50-25792204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69" y="2860681"/>
            <a:ext cx="5276253" cy="2763604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FDB7390-3030-4A2E-9C3D-B822B785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12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C93DB7-FCFC-40E1-ABD7-12B870DF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Тестирование системы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65FA443-15A5-479D-B938-58D2B8337221}"/>
              </a:ext>
            </a:extLst>
          </p:cNvPr>
          <p:cNvSpPr/>
          <p:nvPr/>
        </p:nvSpPr>
        <p:spPr>
          <a:xfrm>
            <a:off x="545869" y="1111226"/>
            <a:ext cx="8789517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Этапы тестирования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Тестирование сбора и отправки данных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Тестирование приема данных шлюзом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Тестирование </a:t>
            </a:r>
            <a:r>
              <a:rPr lang="en-US" dirty="0" err="1">
                <a:solidFill>
                  <a:srgbClr val="44546A"/>
                </a:solidFill>
              </a:rPr>
              <a:t>ThingsBoard</a:t>
            </a:r>
            <a:r>
              <a:rPr lang="ru-RU" dirty="0">
                <a:solidFill>
                  <a:srgbClr val="44546A"/>
                </a:solidFill>
              </a:rPr>
              <a:t>.</a:t>
            </a:r>
          </a:p>
          <a:p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E51120-F29C-4FB3-9E10-DE888EE4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36BFB-22A2-41AA-A269-EF04A82BB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797" y="4186647"/>
            <a:ext cx="5052544" cy="1417996"/>
          </a:xfrm>
          <a:prstGeom prst="rect">
            <a:avLst/>
          </a:prstGeom>
          <a:ln w="19050">
            <a:solidFill>
              <a:srgbClr val="0989D2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CE7AEB-F7C8-4B3C-B48A-B1105909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008" y="1776709"/>
            <a:ext cx="5155333" cy="987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F0A403-FFAB-41EA-BF2C-423C9EEA4E81}"/>
              </a:ext>
            </a:extLst>
          </p:cNvPr>
          <p:cNvSpPr txBox="1"/>
          <p:nvPr/>
        </p:nvSpPr>
        <p:spPr>
          <a:xfrm>
            <a:off x="6993653" y="2771140"/>
            <a:ext cx="32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Тест сбора и передачи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277247-BE56-4B50-A3A1-0E2F075B9941}"/>
              </a:ext>
            </a:extLst>
          </p:cNvPr>
          <p:cNvSpPr txBox="1"/>
          <p:nvPr/>
        </p:nvSpPr>
        <p:spPr>
          <a:xfrm>
            <a:off x="6993653" y="5720966"/>
            <a:ext cx="32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Тест приема данных шлюзом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E90CD-551F-4E7B-A747-9DBF1D9D8C21}"/>
              </a:ext>
            </a:extLst>
          </p:cNvPr>
          <p:cNvSpPr txBox="1"/>
          <p:nvPr/>
        </p:nvSpPr>
        <p:spPr>
          <a:xfrm>
            <a:off x="1567048" y="5720966"/>
            <a:ext cx="323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Тест работы </a:t>
            </a:r>
            <a:r>
              <a:rPr lang="en-US" dirty="0" err="1">
                <a:solidFill>
                  <a:srgbClr val="44546A"/>
                </a:solidFill>
              </a:rPr>
              <a:t>ThingsBoard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6481F5-C677-452E-9ECD-82D1A18C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13</a:t>
            </a:fld>
            <a:endParaRPr lang="ru-RU" sz="1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D869202-C509-4CDE-9480-1EDF3C5E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+mj-lt"/>
              </a:rPr>
              <a:t>Планы по улучшению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2C9367D-6F53-4497-8C07-B98A542D365D}"/>
              </a:ext>
            </a:extLst>
          </p:cNvPr>
          <p:cNvSpPr/>
          <p:nvPr/>
        </p:nvSpPr>
        <p:spPr>
          <a:xfrm>
            <a:off x="545869" y="1510369"/>
            <a:ext cx="8789517" cy="322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</a:rPr>
              <a:t>В целях повышения качества и надежности устройства в дальнейшем должны быть выполнены следующие шаги</a:t>
            </a:r>
            <a:r>
              <a:rPr lang="en-US" dirty="0">
                <a:solidFill>
                  <a:srgbClr val="44546A"/>
                </a:solidFill>
              </a:rPr>
              <a:t>:</a:t>
            </a:r>
            <a:endParaRPr lang="ru-RU" dirty="0">
              <a:solidFill>
                <a:srgbClr val="44546A"/>
              </a:solidFill>
            </a:endParaRPr>
          </a:p>
          <a:p>
            <a:endParaRPr lang="en-US" b="1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Подбор более качественных компонентов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Переход на частотный диапазон </a:t>
            </a:r>
            <a:r>
              <a:rPr lang="en-US" dirty="0">
                <a:solidFill>
                  <a:srgbClr val="44546A"/>
                </a:solidFill>
              </a:rPr>
              <a:t>RU868;</a:t>
            </a:r>
            <a:endParaRPr lang="ru-RU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Трассировка печатной платы и монтаж компонентов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Разработка корпуса с стандартом защиты не менее </a:t>
            </a:r>
            <a:r>
              <a:rPr lang="en-US" dirty="0">
                <a:solidFill>
                  <a:srgbClr val="44546A"/>
                </a:solidFill>
              </a:rPr>
              <a:t>IP65;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Доработка ПО системы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Доработка </a:t>
            </a:r>
            <a:r>
              <a:rPr lang="ru-RU" dirty="0" err="1">
                <a:solidFill>
                  <a:srgbClr val="44546A"/>
                </a:solidFill>
              </a:rPr>
              <a:t>Дашборда</a:t>
            </a:r>
            <a:r>
              <a:rPr lang="ru-RU" dirty="0">
                <a:solidFill>
                  <a:srgbClr val="44546A"/>
                </a:solidFill>
              </a:rPr>
              <a:t> + создание мобильного приложения (опционально).</a:t>
            </a:r>
          </a:p>
        </p:txBody>
      </p:sp>
    </p:spTree>
    <p:extLst>
      <p:ext uri="{BB962C8B-B14F-4D97-AF65-F5344CB8AC3E}">
        <p14:creationId xmlns:p14="http://schemas.microsoft.com/office/powerpoint/2010/main" val="141970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C03D7FF-FE66-4EA7-AA30-EF9B58C5C9E3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0257" y="2760335"/>
            <a:ext cx="11733197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2</a:t>
            </a:fld>
            <a:endParaRPr lang="ru-RU" sz="1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+mj-lt"/>
                <a:ea typeface="SamsungOne 450C" panose="020B0506030303020204" charset="0"/>
              </a:rPr>
              <a:t>Введение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545869" y="1510369"/>
            <a:ext cx="8789517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4546A"/>
                </a:solidFill>
              </a:rPr>
              <a:t>Идея</a:t>
            </a:r>
            <a:r>
              <a:rPr lang="en-US" dirty="0">
                <a:solidFill>
                  <a:srgbClr val="44546A"/>
                </a:solidFill>
              </a:rPr>
              <a:t>: </a:t>
            </a:r>
            <a:r>
              <a:rPr lang="ru-RU" dirty="0">
                <a:solidFill>
                  <a:srgbClr val="44546A"/>
                </a:solidFill>
              </a:rPr>
              <a:t>разработка модема, позволяющего собирать</a:t>
            </a:r>
            <a:r>
              <a:rPr lang="en-US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rgbClr val="44546A"/>
                </a:solidFill>
              </a:rPr>
              <a:t>данные с подключенных устройств с последующим накоплением и передачей в сеть </a:t>
            </a:r>
            <a:r>
              <a:rPr lang="en-US" dirty="0">
                <a:solidFill>
                  <a:srgbClr val="44546A"/>
                </a:solidFill>
              </a:rPr>
              <a:t>LoRaWAN.</a:t>
            </a:r>
            <a:endParaRPr lang="ru-RU" dirty="0">
              <a:solidFill>
                <a:srgbClr val="44546A"/>
              </a:solidFill>
            </a:endParaRPr>
          </a:p>
          <a:p>
            <a:endParaRPr lang="ru-RU" dirty="0">
              <a:solidFill>
                <a:srgbClr val="44546A"/>
              </a:solidFill>
            </a:endParaRPr>
          </a:p>
          <a:p>
            <a:r>
              <a:rPr lang="ru-RU" b="1" dirty="0">
                <a:solidFill>
                  <a:srgbClr val="44546A"/>
                </a:solidFill>
              </a:rPr>
              <a:t>Задачи</a:t>
            </a:r>
            <a:r>
              <a:rPr lang="en-US" b="1" dirty="0">
                <a:solidFill>
                  <a:srgbClr val="44546A"/>
                </a:solidFill>
              </a:rPr>
              <a:t>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Сбор, накопление и передача данных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Контроль маломощных управляющих устройств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Мониторинг отслеживаемых параметров в «облаке» </a:t>
            </a:r>
            <a:r>
              <a:rPr lang="en-US" dirty="0">
                <a:solidFill>
                  <a:srgbClr val="44546A"/>
                </a:solidFill>
              </a:rPr>
              <a:t>;</a:t>
            </a:r>
            <a:endParaRPr lang="ru-RU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endParaRPr lang="en-US" dirty="0">
              <a:solidFill>
                <a:srgbClr val="44546A"/>
              </a:solidFill>
            </a:endParaRPr>
          </a:p>
          <a:p>
            <a:endParaRPr lang="ru-RU" dirty="0">
              <a:solidFill>
                <a:srgbClr val="44546A"/>
              </a:solidFill>
            </a:endParaRPr>
          </a:p>
          <a:p>
            <a:r>
              <a:rPr lang="ru-RU" b="1" dirty="0">
                <a:solidFill>
                  <a:srgbClr val="44546A"/>
                </a:solidFill>
              </a:rPr>
              <a:t>Аналоги</a:t>
            </a:r>
            <a:r>
              <a:rPr lang="en-US" b="1" dirty="0">
                <a:solidFill>
                  <a:srgbClr val="44546A"/>
                </a:solidFill>
              </a:rPr>
              <a:t>:</a:t>
            </a:r>
            <a:r>
              <a:rPr lang="ru-RU" b="1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rgbClr val="44546A"/>
                </a:solidFill>
              </a:rPr>
              <a:t>продукция компании ООО «Вега-Абсолют» (СИ-22,</a:t>
            </a:r>
            <a:r>
              <a:rPr lang="ru-RU" b="1" dirty="0">
                <a:solidFill>
                  <a:srgbClr val="44546A"/>
                </a:solidFill>
              </a:rPr>
              <a:t> </a:t>
            </a:r>
            <a:r>
              <a:rPr lang="en-US" dirty="0">
                <a:solidFill>
                  <a:srgbClr val="44546A"/>
                </a:solidFill>
              </a:rPr>
              <a:t>SH-2 </a:t>
            </a:r>
            <a:r>
              <a:rPr lang="ru-RU" dirty="0">
                <a:solidFill>
                  <a:srgbClr val="44546A"/>
                </a:solidFill>
              </a:rPr>
              <a:t>и др.)</a:t>
            </a:r>
          </a:p>
          <a:p>
            <a:endParaRPr lang="ru-RU" b="1" dirty="0">
              <a:solidFill>
                <a:srgbClr val="44546A"/>
              </a:solidFill>
            </a:endParaRPr>
          </a:p>
          <a:p>
            <a:r>
              <a:rPr lang="ru-RU" b="1" dirty="0">
                <a:solidFill>
                  <a:srgbClr val="44546A"/>
                </a:solidFill>
              </a:rPr>
              <a:t>Целевая аудитория</a:t>
            </a:r>
            <a:r>
              <a:rPr lang="en-US" b="1" dirty="0">
                <a:solidFill>
                  <a:srgbClr val="44546A"/>
                </a:solidFill>
              </a:rPr>
              <a:t>:</a:t>
            </a:r>
            <a:r>
              <a:rPr lang="en-US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rgbClr val="44546A"/>
                </a:solidFill>
              </a:rPr>
              <a:t>небольшие фермерские хозяйства, охранные предприятия</a:t>
            </a:r>
            <a:endParaRPr lang="ru-RU" b="1" dirty="0">
              <a:solidFill>
                <a:srgbClr val="44546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7F50AE-FEEB-4AFB-8E55-CC05E907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43E9EF1-481C-433F-B63D-D7B15DCF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3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E5C1ADA-368B-4A23-A627-3FA7D99A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Демонстрация проекта</a:t>
            </a:r>
            <a:r>
              <a:rPr lang="en-US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 (</a:t>
            </a:r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Видео)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52E7AC-6EA1-41CE-A980-6B592F15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C7CE59-B470-489B-8405-FFB31E94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4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E5948F2-8C7D-4EE8-9972-70CE5B1C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Архитектура системы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B87C0C-C74D-4F99-848D-27164DEF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11" y="317271"/>
            <a:ext cx="809089" cy="3291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B9DD4E-5044-4486-84A3-66E85DA4697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3327" y="2261065"/>
            <a:ext cx="1565779" cy="15657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51108F-0B73-4356-BC70-58B8585B94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2426" y="2515109"/>
            <a:ext cx="1471724" cy="147172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EF8098-D84D-46BD-B943-9605B89759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869" y="2516031"/>
            <a:ext cx="1289840" cy="12898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B72F83-0AF1-4FE5-B1B1-CCB79890F31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9029" y="2516031"/>
            <a:ext cx="1470978" cy="14709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7C6DD5-46B9-41BF-89B4-0632F6618262}"/>
              </a:ext>
            </a:extLst>
          </p:cNvPr>
          <p:cNvSpPr txBox="1"/>
          <p:nvPr/>
        </p:nvSpPr>
        <p:spPr>
          <a:xfrm>
            <a:off x="504989" y="392611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Сенсорный узел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FF5D52-54AA-402E-8BCC-BC014BA66E15}"/>
              </a:ext>
            </a:extLst>
          </p:cNvPr>
          <p:cNvSpPr txBox="1"/>
          <p:nvPr/>
        </p:nvSpPr>
        <p:spPr>
          <a:xfrm>
            <a:off x="3193573" y="3875687"/>
            <a:ext cx="20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Приемный шлюз </a:t>
            </a:r>
            <a:r>
              <a:rPr lang="en-US" dirty="0">
                <a:solidFill>
                  <a:srgbClr val="44546A"/>
                </a:solidFill>
              </a:rPr>
              <a:t>LoRa/4G(LTE)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24862-6F66-484B-9340-2E9845906BA6}"/>
              </a:ext>
            </a:extLst>
          </p:cNvPr>
          <p:cNvSpPr txBox="1"/>
          <p:nvPr/>
        </p:nvSpPr>
        <p:spPr>
          <a:xfrm>
            <a:off x="6365272" y="3926113"/>
            <a:ext cx="20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«Облачный» сервер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4CC2F2-77B8-4ECD-8330-F7B029D506CF}"/>
              </a:ext>
            </a:extLst>
          </p:cNvPr>
          <p:cNvSpPr txBox="1"/>
          <p:nvPr/>
        </p:nvSpPr>
        <p:spPr>
          <a:xfrm>
            <a:off x="9537343" y="3986833"/>
            <a:ext cx="2061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Интерфейс пользователя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1FD611C-A603-46FD-A9CA-2478C30C5C5F}"/>
              </a:ext>
            </a:extLst>
          </p:cNvPr>
          <p:cNvCxnSpPr>
            <a:cxnSpLocks/>
          </p:cNvCxnSpPr>
          <p:nvPr/>
        </p:nvCxnSpPr>
        <p:spPr>
          <a:xfrm flipH="1">
            <a:off x="1876589" y="3257771"/>
            <a:ext cx="1405081" cy="0"/>
          </a:xfrm>
          <a:prstGeom prst="straightConnector1">
            <a:avLst/>
          </a:prstGeom>
          <a:ln w="34925">
            <a:solidFill>
              <a:srgbClr val="2E6C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9A1F1F5-FBF7-48DF-9073-AED1A9502E8E}"/>
              </a:ext>
            </a:extLst>
          </p:cNvPr>
          <p:cNvCxnSpPr>
            <a:cxnSpLocks/>
          </p:cNvCxnSpPr>
          <p:nvPr/>
        </p:nvCxnSpPr>
        <p:spPr>
          <a:xfrm flipH="1">
            <a:off x="5149561" y="3257771"/>
            <a:ext cx="1405081" cy="0"/>
          </a:xfrm>
          <a:prstGeom prst="straightConnector1">
            <a:avLst/>
          </a:prstGeom>
          <a:ln w="34925">
            <a:solidFill>
              <a:srgbClr val="2E6C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9231F9D-CC71-4440-B218-4E61540D18F2}"/>
              </a:ext>
            </a:extLst>
          </p:cNvPr>
          <p:cNvCxnSpPr>
            <a:cxnSpLocks/>
          </p:cNvCxnSpPr>
          <p:nvPr/>
        </p:nvCxnSpPr>
        <p:spPr>
          <a:xfrm flipH="1">
            <a:off x="8299161" y="3250285"/>
            <a:ext cx="1405081" cy="0"/>
          </a:xfrm>
          <a:prstGeom prst="straightConnector1">
            <a:avLst/>
          </a:prstGeom>
          <a:ln w="34925">
            <a:solidFill>
              <a:srgbClr val="2E6C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B093E3-CFA4-4CD4-80BC-E1A9D8FDD080}"/>
              </a:ext>
            </a:extLst>
          </p:cNvPr>
          <p:cNvSpPr txBox="1"/>
          <p:nvPr/>
        </p:nvSpPr>
        <p:spPr>
          <a:xfrm>
            <a:off x="1934209" y="2845485"/>
            <a:ext cx="128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546A"/>
                </a:solidFill>
              </a:rPr>
              <a:t>LoRaWAN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357B4-4DCC-4610-86D6-9BACB4079C16}"/>
              </a:ext>
            </a:extLst>
          </p:cNvPr>
          <p:cNvSpPr txBox="1"/>
          <p:nvPr/>
        </p:nvSpPr>
        <p:spPr>
          <a:xfrm>
            <a:off x="5203432" y="2827384"/>
            <a:ext cx="128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</a:rPr>
              <a:t>4</a:t>
            </a:r>
            <a:r>
              <a:rPr lang="en-US" dirty="0">
                <a:solidFill>
                  <a:srgbClr val="44546A"/>
                </a:solidFill>
              </a:rPr>
              <a:t>G+MQTT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AD7AD-00AE-4373-B50F-7250D2F27481}"/>
              </a:ext>
            </a:extLst>
          </p:cNvPr>
          <p:cNvSpPr txBox="1"/>
          <p:nvPr/>
        </p:nvSpPr>
        <p:spPr>
          <a:xfrm>
            <a:off x="8360846" y="2791619"/>
            <a:ext cx="128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4546A"/>
                </a:solidFill>
              </a:rPr>
              <a:t>4G</a:t>
            </a: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9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C7CE59-B470-489B-8405-FFB31E94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5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E5948F2-8C7D-4EE8-9972-70CE5B1C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Структура системы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B87C0C-C74D-4F99-848D-27164DEF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711" y="317271"/>
            <a:ext cx="809089" cy="32919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8571EEC-7271-4FE4-A644-1F1AD65D3D1A}"/>
              </a:ext>
            </a:extLst>
          </p:cNvPr>
          <p:cNvSpPr/>
          <p:nvPr/>
        </p:nvSpPr>
        <p:spPr>
          <a:xfrm>
            <a:off x="1532377" y="2200227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44546A"/>
                </a:solidFill>
              </a:rPr>
              <a:t>1</a:t>
            </a:r>
            <a:endParaRPr lang="ru-RU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8A34CD-2BE3-43D2-A058-C14088569186}"/>
              </a:ext>
            </a:extLst>
          </p:cNvPr>
          <p:cNvSpPr/>
          <p:nvPr/>
        </p:nvSpPr>
        <p:spPr>
          <a:xfrm>
            <a:off x="2772432" y="2200227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44546A"/>
                </a:solidFill>
              </a:rPr>
              <a:t>2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D039344-8333-4FF1-95C6-FD3F47355BBD}"/>
              </a:ext>
            </a:extLst>
          </p:cNvPr>
          <p:cNvSpPr/>
          <p:nvPr/>
        </p:nvSpPr>
        <p:spPr>
          <a:xfrm>
            <a:off x="4012487" y="2200226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44546A"/>
                </a:solidFill>
              </a:rPr>
              <a:t>4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76ED45C-B18F-4C3E-8329-D7EA29885B68}"/>
              </a:ext>
            </a:extLst>
          </p:cNvPr>
          <p:cNvSpPr/>
          <p:nvPr/>
        </p:nvSpPr>
        <p:spPr>
          <a:xfrm>
            <a:off x="2772432" y="3450173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44546A"/>
                </a:solidFill>
              </a:rPr>
              <a:t>3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EE3AE-74DC-43C4-9683-5F079AE346C2}"/>
              </a:ext>
            </a:extLst>
          </p:cNvPr>
          <p:cNvSpPr/>
          <p:nvPr/>
        </p:nvSpPr>
        <p:spPr>
          <a:xfrm>
            <a:off x="5872569" y="2200226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rgbClr val="44546A"/>
                </a:solidFill>
              </a:rPr>
              <a:t>5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E52DF65-E842-4CB4-85D6-0369A3EDAF7D}"/>
              </a:ext>
            </a:extLst>
          </p:cNvPr>
          <p:cNvSpPr/>
          <p:nvPr/>
        </p:nvSpPr>
        <p:spPr>
          <a:xfrm>
            <a:off x="8249652" y="2204977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4546A"/>
                </a:solidFill>
              </a:rPr>
              <a:t>6</a:t>
            </a:r>
            <a:endParaRPr lang="ru-RU" sz="2400" dirty="0">
              <a:solidFill>
                <a:srgbClr val="44546A"/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44F9AB3-19B1-48FB-A6BA-47794CE923CE}"/>
              </a:ext>
            </a:extLst>
          </p:cNvPr>
          <p:cNvSpPr/>
          <p:nvPr/>
        </p:nvSpPr>
        <p:spPr>
          <a:xfrm>
            <a:off x="9659792" y="2204976"/>
            <a:ext cx="721895" cy="721895"/>
          </a:xfrm>
          <a:prstGeom prst="rect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44546A"/>
                </a:solidFill>
              </a:rPr>
              <a:t>7</a:t>
            </a:r>
            <a:endParaRPr lang="ru-RU" sz="2400" dirty="0">
              <a:solidFill>
                <a:srgbClr val="44546A"/>
              </a:solidFill>
            </a:endParaRP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FE3C9B8-A181-4CF5-8574-2AF05F7294D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54272" y="2561175"/>
            <a:ext cx="518160" cy="0"/>
          </a:xfrm>
          <a:prstGeom prst="straightConnector1">
            <a:avLst/>
          </a:prstGeom>
          <a:ln w="19050">
            <a:solidFill>
              <a:srgbClr val="0989D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01866BEC-B882-40A7-BD8E-C07CEC6B0869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3133380" y="2922122"/>
            <a:ext cx="0" cy="528051"/>
          </a:xfrm>
          <a:prstGeom prst="straightConnector1">
            <a:avLst/>
          </a:prstGeom>
          <a:ln w="19050">
            <a:solidFill>
              <a:srgbClr val="0989D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49DEF8F9-2301-43EF-9555-3F3B7D313D9B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3494327" y="2561174"/>
            <a:ext cx="518160" cy="1"/>
          </a:xfrm>
          <a:prstGeom prst="straightConnector1">
            <a:avLst/>
          </a:prstGeom>
          <a:ln w="19050">
            <a:solidFill>
              <a:srgbClr val="0989D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A08028A2-EF1A-40A2-9C47-BE4C9463F0D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717557" y="2561174"/>
            <a:ext cx="1155012" cy="2"/>
          </a:xfrm>
          <a:prstGeom prst="straightConnector1">
            <a:avLst/>
          </a:prstGeom>
          <a:ln w="19050">
            <a:solidFill>
              <a:srgbClr val="0989D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9B5D44E2-A390-43D8-9243-6C8B1EADAB3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594464" y="2561175"/>
            <a:ext cx="1655188" cy="4750"/>
          </a:xfrm>
          <a:prstGeom prst="straightConnector1">
            <a:avLst/>
          </a:prstGeom>
          <a:ln w="19050">
            <a:solidFill>
              <a:srgbClr val="0989D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CD5BE21-7B1E-4BB5-B73A-38AE09CE2B1E}"/>
              </a:ext>
            </a:extLst>
          </p:cNvPr>
          <p:cNvSpPr txBox="1"/>
          <p:nvPr/>
        </p:nvSpPr>
        <p:spPr>
          <a:xfrm>
            <a:off x="2258224" y="2211771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I2C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9A07D9-6050-4EF9-A761-DB0F5AE51E75}"/>
              </a:ext>
            </a:extLst>
          </p:cNvPr>
          <p:cNvSpPr txBox="1"/>
          <p:nvPr/>
        </p:nvSpPr>
        <p:spPr>
          <a:xfrm>
            <a:off x="3133379" y="2997289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UART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6341DD-BA1E-490C-BBD4-C91BFF6473AA}"/>
              </a:ext>
            </a:extLst>
          </p:cNvPr>
          <p:cNvSpPr txBox="1"/>
          <p:nvPr/>
        </p:nvSpPr>
        <p:spPr>
          <a:xfrm>
            <a:off x="3491214" y="2208627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SPI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15B1D3-304D-4E9B-B173-9E176D662AE0}"/>
              </a:ext>
            </a:extLst>
          </p:cNvPr>
          <p:cNvSpPr txBox="1"/>
          <p:nvPr/>
        </p:nvSpPr>
        <p:spPr>
          <a:xfrm>
            <a:off x="4969621" y="2187651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LoRa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633812-29D7-4CC9-A099-31544F80815A}"/>
              </a:ext>
            </a:extLst>
          </p:cNvPr>
          <p:cNvSpPr txBox="1"/>
          <p:nvPr/>
        </p:nvSpPr>
        <p:spPr>
          <a:xfrm>
            <a:off x="7200459" y="2194218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4G</a:t>
            </a:r>
            <a:endParaRPr lang="ru-RU" dirty="0">
              <a:solidFill>
                <a:srgbClr val="44546A"/>
              </a:solidFill>
            </a:endParaRP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EE2362-9CEF-468D-9845-C12106352FAB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8971547" y="2565924"/>
            <a:ext cx="688245" cy="1"/>
          </a:xfrm>
          <a:prstGeom prst="straightConnector1">
            <a:avLst/>
          </a:prstGeom>
          <a:ln w="19050">
            <a:solidFill>
              <a:srgbClr val="0989D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A114CF3-A84F-4D95-9FE4-69EEE35A5DC2}"/>
              </a:ext>
            </a:extLst>
          </p:cNvPr>
          <p:cNvSpPr txBox="1"/>
          <p:nvPr/>
        </p:nvSpPr>
        <p:spPr>
          <a:xfrm>
            <a:off x="9070349" y="2204976"/>
            <a:ext cx="72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546A"/>
                </a:solidFill>
              </a:rPr>
              <a:t>4G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CB994E-6521-44C4-A071-F295E12CA01A}"/>
              </a:ext>
            </a:extLst>
          </p:cNvPr>
          <p:cNvSpPr txBox="1"/>
          <p:nvPr/>
        </p:nvSpPr>
        <p:spPr>
          <a:xfrm>
            <a:off x="4012488" y="3429000"/>
            <a:ext cx="677162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Метеодатчик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Микроконтроллер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4546A"/>
                </a:solidFill>
              </a:rPr>
              <a:t>GPS-</a:t>
            </a:r>
            <a:r>
              <a:rPr lang="ru-RU" dirty="0">
                <a:solidFill>
                  <a:srgbClr val="44546A"/>
                </a:solidFill>
              </a:rPr>
              <a:t>модуль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44546A"/>
                </a:solidFill>
              </a:rPr>
              <a:t>LoRa</a:t>
            </a:r>
            <a:r>
              <a:rPr lang="ru-RU" dirty="0">
                <a:solidFill>
                  <a:srgbClr val="44546A"/>
                </a:solidFill>
              </a:rPr>
              <a:t>-модуль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Шлюз </a:t>
            </a:r>
            <a:r>
              <a:rPr lang="en-US" dirty="0">
                <a:solidFill>
                  <a:srgbClr val="44546A"/>
                </a:solidFill>
              </a:rPr>
              <a:t>LoRa/4G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Сервер ЦОД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44546A"/>
                </a:solidFill>
              </a:rPr>
              <a:t>Пользовательское устройство</a:t>
            </a:r>
          </a:p>
          <a:p>
            <a:pPr marL="342900" indent="-342900">
              <a:buAutoNum type="arabicPeriod"/>
            </a:pPr>
            <a:endParaRPr lang="ru-RU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8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D145B7B-E47F-46F3-931C-22BCF683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2" y="4027488"/>
            <a:ext cx="3748804" cy="3192968"/>
          </a:xfrm>
          <a:prstGeom prst="rect">
            <a:avLst/>
          </a:prstGeom>
        </p:spPr>
      </p:pic>
      <p:sp>
        <p:nvSpPr>
          <p:cNvPr id="51" name="Ромб 50">
            <a:extLst>
              <a:ext uri="{FF2B5EF4-FFF2-40B4-BE49-F238E27FC236}">
                <a16:creationId xmlns:a16="http://schemas.microsoft.com/office/drawing/2014/main" id="{1ECDA49E-F60D-4B37-9FAA-757841E21970}"/>
              </a:ext>
            </a:extLst>
          </p:cNvPr>
          <p:cNvSpPr/>
          <p:nvPr/>
        </p:nvSpPr>
        <p:spPr>
          <a:xfrm rot="19643459">
            <a:off x="4744116" y="4406654"/>
            <a:ext cx="2325749" cy="2325749"/>
          </a:xfrm>
          <a:prstGeom prst="diamond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2F06E853-6FF3-4CE7-B0CE-2A6ADA8C5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66" y="2813930"/>
            <a:ext cx="5797124" cy="5568947"/>
          </a:xfrm>
          <a:prstGeom prst="rect">
            <a:avLst/>
          </a:prstGeom>
        </p:spPr>
      </p:pic>
      <p:sp>
        <p:nvSpPr>
          <p:cNvPr id="26" name="Ромб 25">
            <a:extLst>
              <a:ext uri="{FF2B5EF4-FFF2-40B4-BE49-F238E27FC236}">
                <a16:creationId xmlns:a16="http://schemas.microsoft.com/office/drawing/2014/main" id="{3C0A3BE5-7CDE-40AC-BDB2-FCE8803ACFBE}"/>
              </a:ext>
            </a:extLst>
          </p:cNvPr>
          <p:cNvSpPr/>
          <p:nvPr/>
        </p:nvSpPr>
        <p:spPr>
          <a:xfrm rot="18628985">
            <a:off x="7907842" y="3678640"/>
            <a:ext cx="2435850" cy="2435850"/>
          </a:xfrm>
          <a:prstGeom prst="diamond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F3C4867-0EC2-4134-BE01-16CB42BF8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49" y="3892608"/>
            <a:ext cx="2260773" cy="1952486"/>
          </a:xfrm>
          <a:prstGeom prst="rect">
            <a:avLst/>
          </a:prstGeom>
        </p:spPr>
      </p:pic>
      <p:sp>
        <p:nvSpPr>
          <p:cNvPr id="14" name="Ромб 13">
            <a:extLst>
              <a:ext uri="{FF2B5EF4-FFF2-40B4-BE49-F238E27FC236}">
                <a16:creationId xmlns:a16="http://schemas.microsoft.com/office/drawing/2014/main" id="{E63B5A16-6A78-4214-8888-A09135408A39}"/>
              </a:ext>
            </a:extLst>
          </p:cNvPr>
          <p:cNvSpPr/>
          <p:nvPr/>
        </p:nvSpPr>
        <p:spPr>
          <a:xfrm rot="2964943">
            <a:off x="9220561" y="890241"/>
            <a:ext cx="2550225" cy="2550225"/>
          </a:xfrm>
          <a:prstGeom prst="diamond">
            <a:avLst/>
          </a:prstGeom>
          <a:noFill/>
          <a:ln w="25400">
            <a:solidFill>
              <a:srgbClr val="0989D2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066E29-A6BF-4DBC-BE90-FC5155004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236" y="996500"/>
            <a:ext cx="2730821" cy="223610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A770AA0-4403-457D-8C65-ADDCE251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6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A754D9D-C28B-4581-8254-59A6BBA0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Аппаратное обеспечение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00699B-3672-4267-B08B-0046AF124832}"/>
              </a:ext>
            </a:extLst>
          </p:cNvPr>
          <p:cNvSpPr/>
          <p:nvPr/>
        </p:nvSpPr>
        <p:spPr>
          <a:xfrm>
            <a:off x="545869" y="966448"/>
            <a:ext cx="8789517" cy="261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52000">
              <a:lnSpc>
                <a:spcPct val="200000"/>
              </a:lnSpc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Плата с микроконтроллером</a:t>
            </a:r>
            <a:r>
              <a:rPr lang="en-US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: STM32 NUCLEO F446RE</a:t>
            </a:r>
          </a:p>
          <a:p>
            <a:pPr marL="342900" indent="-252000">
              <a:lnSpc>
                <a:spcPct val="200000"/>
              </a:lnSpc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LoRa</a:t>
            </a:r>
            <a:r>
              <a:rPr lang="ru-RU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-модуль</a:t>
            </a:r>
            <a:r>
              <a:rPr lang="en-US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: Ai-Thinker RA-02 443 MHz (SX1278);</a:t>
            </a:r>
          </a:p>
          <a:p>
            <a:pPr marL="342900" indent="-252000">
              <a:lnSpc>
                <a:spcPct val="200000"/>
              </a:lnSpc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en-US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GPS-</a:t>
            </a:r>
            <a:r>
              <a:rPr lang="ru-RU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модуль</a:t>
            </a:r>
            <a:r>
              <a:rPr lang="en-US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: U-blox NEO-6M;</a:t>
            </a:r>
          </a:p>
          <a:p>
            <a:pPr marL="342900" indent="-252000">
              <a:lnSpc>
                <a:spcPct val="200000"/>
              </a:lnSpc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b="1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Метеодатчик</a:t>
            </a:r>
            <a:r>
              <a:rPr lang="en-US" dirty="0">
                <a:solidFill>
                  <a:srgbClr val="44546A"/>
                </a:solidFill>
                <a:latin typeface="SamsungOne 450C" panose="020B0506030303020204" charset="0"/>
                <a:ea typeface="SamsungOne 450C" panose="020B0506030303020204" charset="0"/>
              </a:rPr>
              <a:t>: SHT31;</a:t>
            </a: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85140BD-5EFD-4855-B8A2-D268235EFB00}"/>
              </a:ext>
            </a:extLst>
          </p:cNvPr>
          <p:cNvCxnSpPr/>
          <p:nvPr/>
        </p:nvCxnSpPr>
        <p:spPr>
          <a:xfrm>
            <a:off x="986971" y="2877095"/>
            <a:ext cx="2765879" cy="0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312F85A1-F4F5-4EBC-A139-BC2F4262E7FD}"/>
              </a:ext>
            </a:extLst>
          </p:cNvPr>
          <p:cNvCxnSpPr/>
          <p:nvPr/>
        </p:nvCxnSpPr>
        <p:spPr>
          <a:xfrm>
            <a:off x="3752850" y="2877095"/>
            <a:ext cx="1758405" cy="1758405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CBEC208F-294E-4B9E-86AA-5B0D84A6A27D}"/>
              </a:ext>
            </a:extLst>
          </p:cNvPr>
          <p:cNvCxnSpPr/>
          <p:nvPr/>
        </p:nvCxnSpPr>
        <p:spPr>
          <a:xfrm>
            <a:off x="986971" y="2165353"/>
            <a:ext cx="4715329" cy="0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F70C47B6-288A-4660-8BC0-403027CBBC76}"/>
              </a:ext>
            </a:extLst>
          </p:cNvPr>
          <p:cNvCxnSpPr/>
          <p:nvPr/>
        </p:nvCxnSpPr>
        <p:spPr>
          <a:xfrm>
            <a:off x="5702300" y="2165353"/>
            <a:ext cx="2546347" cy="2546347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C67755F1-5E48-4994-AEEB-C11B67E6AE0C}"/>
              </a:ext>
            </a:extLst>
          </p:cNvPr>
          <p:cNvCxnSpPr>
            <a:cxnSpLocks/>
          </p:cNvCxnSpPr>
          <p:nvPr/>
        </p:nvCxnSpPr>
        <p:spPr>
          <a:xfrm>
            <a:off x="986971" y="1524000"/>
            <a:ext cx="8665029" cy="0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Ромб 64">
            <a:extLst>
              <a:ext uri="{FF2B5EF4-FFF2-40B4-BE49-F238E27FC236}">
                <a16:creationId xmlns:a16="http://schemas.microsoft.com/office/drawing/2014/main" id="{13A5F7CD-4DD3-4C7F-99EE-F81FC01ED237}"/>
              </a:ext>
            </a:extLst>
          </p:cNvPr>
          <p:cNvSpPr/>
          <p:nvPr/>
        </p:nvSpPr>
        <p:spPr>
          <a:xfrm rot="4296609">
            <a:off x="1273411" y="4758625"/>
            <a:ext cx="1638391" cy="1638391"/>
          </a:xfrm>
          <a:prstGeom prst="diamond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269149C9-925F-499B-8A54-674EEB6585E9}"/>
              </a:ext>
            </a:extLst>
          </p:cNvPr>
          <p:cNvCxnSpPr/>
          <p:nvPr/>
        </p:nvCxnSpPr>
        <p:spPr>
          <a:xfrm>
            <a:off x="983565" y="3505200"/>
            <a:ext cx="2028861" cy="0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8CB4C2F7-D7D5-45B1-9011-E704F27E1E7D}"/>
              </a:ext>
            </a:extLst>
          </p:cNvPr>
          <p:cNvCxnSpPr/>
          <p:nvPr/>
        </p:nvCxnSpPr>
        <p:spPr>
          <a:xfrm>
            <a:off x="983565" y="3505200"/>
            <a:ext cx="679626" cy="1606550"/>
          </a:xfrm>
          <a:prstGeom prst="line">
            <a:avLst/>
          </a:prstGeom>
          <a:ln w="25400">
            <a:solidFill>
              <a:srgbClr val="0989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0E7021-8154-4A5C-B9E9-C2DE5B568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711" y="325982"/>
            <a:ext cx="809089" cy="3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омб 6">
            <a:extLst>
              <a:ext uri="{FF2B5EF4-FFF2-40B4-BE49-F238E27FC236}">
                <a16:creationId xmlns:a16="http://schemas.microsoft.com/office/drawing/2014/main" id="{2B806253-8798-46F9-ADFA-74301160FC29}"/>
              </a:ext>
            </a:extLst>
          </p:cNvPr>
          <p:cNvSpPr/>
          <p:nvPr/>
        </p:nvSpPr>
        <p:spPr>
          <a:xfrm rot="20383228">
            <a:off x="8803449" y="1008740"/>
            <a:ext cx="3193816" cy="3193816"/>
          </a:xfrm>
          <a:prstGeom prst="diamond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083131-C31B-46F8-B476-C214F9CD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449" y="943607"/>
            <a:ext cx="3193816" cy="319381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74E1DA-E822-4F7E-AE3A-96B15CFA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7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7AE445-F0CF-40C3-A5BC-DF55BC0E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Время автономной работы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ABC80-DE2B-4EC0-AE6D-2BF590F23B04}"/>
              </a:ext>
            </a:extLst>
          </p:cNvPr>
          <p:cNvSpPr/>
          <p:nvPr/>
        </p:nvSpPr>
        <p:spPr>
          <a:xfrm>
            <a:off x="545868" y="1207080"/>
            <a:ext cx="8789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Для поддержания автономной работы используется аккумуляторный блок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Battery Shield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 емкостью </a:t>
            </a:r>
            <a:r>
              <a:rPr lang="en-US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Li-ion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батареи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3 200 мАч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 Зарядка осуществляется посредством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micro-USB</a:t>
            </a:r>
            <a:r>
              <a:rPr lang="en-US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порта,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индикация о статусе батареи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выводится либо на встроенную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светодиодную панель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либо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через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I2C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прямо в микроконтроллер.</a:t>
            </a:r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активном режиме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сенсорный узел потребляет ток около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65 мА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 </a:t>
            </a:r>
          </a:p>
          <a:p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спящем режиме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потребление составляет около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5 мА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18E64-3B6D-492D-A3E8-9DEB0A42C5B6}"/>
              </a:ext>
            </a:extLst>
          </p:cNvPr>
          <p:cNvSpPr txBox="1"/>
          <p:nvPr/>
        </p:nvSpPr>
        <p:spPr>
          <a:xfrm>
            <a:off x="5136836" y="3142541"/>
            <a:ext cx="30334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600" dirty="0">
                <a:solidFill>
                  <a:srgbClr val="44546A"/>
                </a:solidFill>
                <a:latin typeface="+mj-lt"/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EC66F-C497-4B74-9D4E-A566A7FCAB1F}"/>
              </a:ext>
            </a:extLst>
          </p:cNvPr>
          <p:cNvSpPr txBox="1"/>
          <p:nvPr/>
        </p:nvSpPr>
        <p:spPr>
          <a:xfrm>
            <a:off x="7597555" y="4473605"/>
            <a:ext cx="13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4546A"/>
                </a:solidFill>
                <a:latin typeface="+mj-lt"/>
              </a:rPr>
              <a:t>суток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D198-F408-46EA-8EEF-A1EDD6D57E1C}"/>
              </a:ext>
            </a:extLst>
          </p:cNvPr>
          <p:cNvSpPr txBox="1"/>
          <p:nvPr/>
        </p:nvSpPr>
        <p:spPr>
          <a:xfrm>
            <a:off x="545868" y="3788872"/>
            <a:ext cx="441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44546A"/>
                </a:solidFill>
                <a:latin typeface="+mj-lt"/>
              </a:rPr>
              <a:t>Время автономной работы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A4ACD3-6D01-4A5B-B76A-CF3F6764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омб 7">
            <a:extLst>
              <a:ext uri="{FF2B5EF4-FFF2-40B4-BE49-F238E27FC236}">
                <a16:creationId xmlns:a16="http://schemas.microsoft.com/office/drawing/2014/main" id="{01B982D6-F63A-4FFD-ADD2-50ACB51CC5C2}"/>
              </a:ext>
            </a:extLst>
          </p:cNvPr>
          <p:cNvSpPr/>
          <p:nvPr/>
        </p:nvSpPr>
        <p:spPr>
          <a:xfrm rot="20383228">
            <a:off x="8747684" y="1473196"/>
            <a:ext cx="3193816" cy="3193816"/>
          </a:xfrm>
          <a:prstGeom prst="diamond">
            <a:avLst/>
          </a:prstGeom>
          <a:noFill/>
          <a:ln w="25400">
            <a:solidFill>
              <a:srgbClr val="098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777B22-BD07-4E01-8F97-DC2AE79F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8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B9A2FF7-4BBE-46ED-AB5F-AEB853F6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Приемный шлюз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BFCDE0-48A0-4B41-B7BA-4986DADCB626}"/>
              </a:ext>
            </a:extLst>
          </p:cNvPr>
          <p:cNvSpPr/>
          <p:nvPr/>
        </p:nvSpPr>
        <p:spPr>
          <a:xfrm>
            <a:off x="545868" y="1234899"/>
            <a:ext cx="8789517" cy="4314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качестве приемного шлюза используется готовое решение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Dragino LG-01.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Шлюз имеет помимо </a:t>
            </a:r>
            <a:r>
              <a:rPr lang="en-US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LoRa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модуль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4G (LTE)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вывод под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Ethernet-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кабель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</a:t>
            </a:r>
            <a:endParaRPr lang="en-US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Плюсы использования готового решения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  <a:endParaRPr lang="en-US" b="1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Сокращение временных и финансовых затрат на разработку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Удобный форм-фактор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Решение о выборе шлюза остается за заказчиком</a:t>
            </a:r>
            <a:r>
              <a:rPr lang="en-US" dirty="0">
                <a:solidFill>
                  <a:srgbClr val="44546A"/>
                </a:solidFill>
              </a:rPr>
              <a:t>;</a:t>
            </a:r>
            <a:endParaRPr lang="ru-RU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Взаимодействие через </a:t>
            </a:r>
            <a:r>
              <a:rPr lang="en-US" dirty="0">
                <a:solidFill>
                  <a:srgbClr val="44546A"/>
                </a:solidFill>
              </a:rPr>
              <a:t>Web-</a:t>
            </a:r>
            <a:r>
              <a:rPr lang="ru-RU" dirty="0">
                <a:solidFill>
                  <a:srgbClr val="44546A"/>
                </a:solidFill>
              </a:rPr>
              <a:t>браузер и </a:t>
            </a:r>
            <a:r>
              <a:rPr lang="en-US" dirty="0">
                <a:solidFill>
                  <a:srgbClr val="44546A"/>
                </a:solidFill>
              </a:rPr>
              <a:t>Wi-Fi </a:t>
            </a:r>
            <a:r>
              <a:rPr lang="ru-RU" dirty="0">
                <a:solidFill>
                  <a:srgbClr val="44546A"/>
                </a:solidFill>
              </a:rPr>
              <a:t>точку доступа.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dirty="0">
              <a:solidFill>
                <a:srgbClr val="44546A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ru-RU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A195F7-8FF4-43AC-A4FB-AB13D8D1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724931"/>
            <a:ext cx="3408589" cy="25727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3E1699-58AA-498B-9974-E3AB6C8EC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B431CE-D0C5-4CDA-9F2D-D0C154E95414}"/>
              </a:ext>
            </a:extLst>
          </p:cNvPr>
          <p:cNvSpPr txBox="1"/>
          <p:nvPr/>
        </p:nvSpPr>
        <p:spPr>
          <a:xfrm>
            <a:off x="5442219" y="3769162"/>
            <a:ext cx="148893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600" dirty="0">
                <a:solidFill>
                  <a:srgbClr val="44546A"/>
                </a:solidFill>
                <a:latin typeface="+mj-lt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0E05C-E4EA-400A-BFEB-F09687BA9766}"/>
              </a:ext>
            </a:extLst>
          </p:cNvPr>
          <p:cNvSpPr txBox="1"/>
          <p:nvPr/>
        </p:nvSpPr>
        <p:spPr>
          <a:xfrm>
            <a:off x="4683916" y="5039458"/>
            <a:ext cx="6669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44546A"/>
                </a:solidFill>
                <a:latin typeface="+mj-lt"/>
              </a:rPr>
              <a:t>до                 км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EF2E1-472D-42B7-8EA5-EC3D415C54B4}"/>
              </a:ext>
            </a:extLst>
          </p:cNvPr>
          <p:cNvSpPr txBox="1"/>
          <p:nvPr/>
        </p:nvSpPr>
        <p:spPr>
          <a:xfrm>
            <a:off x="545868" y="4415493"/>
            <a:ext cx="4412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44546A"/>
                </a:solidFill>
                <a:latin typeface="+mj-lt"/>
              </a:rPr>
              <a:t>Дальность действия связи*</a:t>
            </a:r>
          </a:p>
        </p:txBody>
      </p:sp>
    </p:spTree>
    <p:extLst>
      <p:ext uri="{BB962C8B-B14F-4D97-AF65-F5344CB8AC3E}">
        <p14:creationId xmlns:p14="http://schemas.microsoft.com/office/powerpoint/2010/main" val="243448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185F0CA-FA23-43C0-9D6F-1B9856B1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z="1800" smtClean="0"/>
              <a:pPr/>
              <a:t>9</a:t>
            </a:fld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AB0CEA9-30D4-4E19-AC06-4E51B397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Программное обеспечение</a:t>
            </a:r>
            <a:r>
              <a:rPr lang="en-US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 </a:t>
            </a:r>
            <a:r>
              <a:rPr lang="ru-RU" dirty="0">
                <a:solidFill>
                  <a:srgbClr val="44546A"/>
                </a:solidFill>
                <a:latin typeface="SamsungOne 800C" panose="020B0906030303020204" pitchFamily="34" charset="0"/>
                <a:ea typeface="SamsungOne 800C" panose="020B0906030303020204" pitchFamily="34" charset="0"/>
              </a:rPr>
              <a:t>и «облачная платформа»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737598-10FA-447D-8B66-3B9EEC43C8A9}"/>
              </a:ext>
            </a:extLst>
          </p:cNvPr>
          <p:cNvSpPr/>
          <p:nvPr/>
        </p:nvSpPr>
        <p:spPr>
          <a:xfrm>
            <a:off x="545868" y="1234899"/>
            <a:ext cx="8789517" cy="5806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Выбранной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средой программирования</a:t>
            </a:r>
            <a:r>
              <a:rPr lang="en-US" b="1" dirty="0">
                <a:solidFill>
                  <a:srgbClr val="44546A"/>
                </a:solidFill>
                <a:latin typeface="SamsungOne 450C" panose="020B0506030303020204"/>
                <a:ea typeface="SamsungOne 400" panose="020B0503030303020204" pitchFamily="34" charset="0"/>
              </a:rPr>
              <a:t>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стала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Arduino IDE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которую импортированы платы семейства </a:t>
            </a:r>
            <a:r>
              <a:rPr lang="en-US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STM32 </a:t>
            </a:r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путем, описанным проектом 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STM32duino</a:t>
            </a:r>
          </a:p>
          <a:p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Плюсы использования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  <a:endParaRPr lang="en-US" b="1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Простота языка </a:t>
            </a:r>
            <a:r>
              <a:rPr lang="en-US" dirty="0">
                <a:solidFill>
                  <a:srgbClr val="44546A"/>
                </a:solidFill>
              </a:rPr>
              <a:t>C;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Большое количество открытых библиотек</a:t>
            </a:r>
            <a:r>
              <a:rPr lang="en-US" dirty="0">
                <a:solidFill>
                  <a:srgbClr val="44546A"/>
                </a:solidFill>
              </a:rPr>
              <a:t>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Маленькие требования к ресурсам ПК.</a:t>
            </a: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Минусы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</a:t>
            </a:r>
            <a:r>
              <a:rPr lang="ru-RU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использования</a:t>
            </a:r>
            <a:r>
              <a:rPr lang="en-US" b="1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Отсутствие некоторых полезных функций языка относительно </a:t>
            </a:r>
            <a:r>
              <a:rPr lang="en-US" dirty="0">
                <a:solidFill>
                  <a:srgbClr val="44546A"/>
                </a:solidFill>
              </a:rPr>
              <a:t>C++;</a:t>
            </a: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r>
              <a:rPr lang="ru-RU" dirty="0">
                <a:solidFill>
                  <a:srgbClr val="44546A"/>
                </a:solidFill>
              </a:rPr>
              <a:t>Отсутствие </a:t>
            </a:r>
            <a:r>
              <a:rPr lang="ru-RU" dirty="0" err="1">
                <a:solidFill>
                  <a:srgbClr val="44546A"/>
                </a:solidFill>
              </a:rPr>
              <a:t>автосинтаксиса</a:t>
            </a:r>
            <a:r>
              <a:rPr lang="ru-RU" dirty="0">
                <a:solidFill>
                  <a:srgbClr val="44546A"/>
                </a:solidFill>
              </a:rPr>
              <a:t> и справки по командам относительно </a:t>
            </a:r>
            <a:r>
              <a:rPr lang="en-US" dirty="0">
                <a:solidFill>
                  <a:srgbClr val="44546A"/>
                </a:solidFill>
              </a:rPr>
              <a:t>Mbed Studio;</a:t>
            </a:r>
            <a:endParaRPr lang="ru-RU" dirty="0">
              <a:solidFill>
                <a:srgbClr val="44546A"/>
              </a:solidFill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endParaRPr lang="ru-RU" dirty="0">
              <a:solidFill>
                <a:srgbClr val="44546A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r>
              <a:rPr lang="ru-RU" dirty="0">
                <a:solidFill>
                  <a:srgbClr val="44546A"/>
                </a:solidFill>
              </a:rPr>
              <a:t>В качестве </a:t>
            </a:r>
            <a:r>
              <a:rPr lang="ru-RU" b="1" dirty="0">
                <a:solidFill>
                  <a:srgbClr val="44546A"/>
                </a:solidFill>
              </a:rPr>
              <a:t>«облачной» платформы </a:t>
            </a:r>
            <a:r>
              <a:rPr lang="ru-RU" dirty="0">
                <a:solidFill>
                  <a:srgbClr val="44546A"/>
                </a:solidFill>
              </a:rPr>
              <a:t>используется платформа </a:t>
            </a:r>
            <a:r>
              <a:rPr lang="en-US" b="1" dirty="0" err="1">
                <a:solidFill>
                  <a:srgbClr val="44546A"/>
                </a:solidFill>
              </a:rPr>
              <a:t>ThingsBoard</a:t>
            </a:r>
            <a:r>
              <a:rPr lang="en-US" dirty="0">
                <a:solidFill>
                  <a:srgbClr val="44546A"/>
                </a:solidFill>
              </a:rPr>
              <a:t> </a:t>
            </a:r>
            <a:r>
              <a:rPr lang="ru-RU" dirty="0">
                <a:solidFill>
                  <a:srgbClr val="44546A"/>
                </a:solidFill>
              </a:rPr>
              <a:t>с </a:t>
            </a:r>
            <a:r>
              <a:rPr lang="ru-RU" dirty="0" err="1">
                <a:solidFill>
                  <a:srgbClr val="44546A"/>
                </a:solidFill>
              </a:rPr>
              <a:t>кампусной</a:t>
            </a:r>
            <a:r>
              <a:rPr lang="ru-RU" dirty="0">
                <a:solidFill>
                  <a:srgbClr val="44546A"/>
                </a:solidFill>
              </a:rPr>
              <a:t> средой </a:t>
            </a:r>
            <a:r>
              <a:rPr lang="en-US" dirty="0">
                <a:solidFill>
                  <a:srgbClr val="44546A"/>
                </a:solidFill>
              </a:rPr>
              <a:t>IT-</a:t>
            </a:r>
            <a:r>
              <a:rPr lang="ru-RU" dirty="0">
                <a:solidFill>
                  <a:srgbClr val="44546A"/>
                </a:solidFill>
              </a:rPr>
              <a:t>Академии.</a:t>
            </a:r>
            <a:endParaRPr lang="en-US" dirty="0">
              <a:solidFill>
                <a:srgbClr val="44546A"/>
              </a:solidFill>
            </a:endParaRPr>
          </a:p>
          <a:p>
            <a:pPr marL="90900">
              <a:spcAft>
                <a:spcPts val="1000"/>
              </a:spcAft>
              <a:buClr>
                <a:srgbClr val="44546A"/>
              </a:buClr>
            </a:pPr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252000">
              <a:spcAft>
                <a:spcPts val="1000"/>
              </a:spcAft>
              <a:buClr>
                <a:srgbClr val="44546A"/>
              </a:buClr>
              <a:buFont typeface="SamsungOne 450C" panose="020B0506030303020204" pitchFamily="34" charset="0"/>
              <a:buChar char="◆"/>
            </a:pPr>
            <a:endParaRPr lang="en-US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endParaRPr lang="ru-RU" b="1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6F8AE3-AFEE-4C7C-9578-4B4DCEDF58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04" y="1234899"/>
            <a:ext cx="1656184" cy="16561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5D61F0-4C4E-449C-8DC9-9D2D94BA3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04" y="3570959"/>
            <a:ext cx="1650075" cy="1650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41B453-3F7E-4732-AB5C-51D48A240DFB}"/>
              </a:ext>
            </a:extLst>
          </p:cNvPr>
          <p:cNvSpPr txBox="1"/>
          <p:nvPr/>
        </p:nvSpPr>
        <p:spPr>
          <a:xfrm>
            <a:off x="9441283" y="2917710"/>
            <a:ext cx="2578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Репозиторий </a:t>
            </a:r>
          </a:p>
          <a:p>
            <a:pPr algn="ctr"/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проекта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9670D-AEF8-4B44-AD5F-6EB84CBE0F94}"/>
              </a:ext>
            </a:extLst>
          </p:cNvPr>
          <p:cNvSpPr txBox="1"/>
          <p:nvPr/>
        </p:nvSpPr>
        <p:spPr>
          <a:xfrm>
            <a:off x="9441283" y="5299935"/>
            <a:ext cx="2578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Репозиторий </a:t>
            </a:r>
            <a:r>
              <a:rPr lang="en-US" dirty="0">
                <a:solidFill>
                  <a:srgbClr val="44546A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STM32duino</a:t>
            </a:r>
            <a:endParaRPr lang="ru-RU" dirty="0">
              <a:solidFill>
                <a:srgbClr val="44546A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445FD4-460E-430E-BFA0-BD032DF82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711" y="321295"/>
            <a:ext cx="809089" cy="3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4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44546A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29E7B431-E9DF-45F8-94EC-85D806CCBE7E}" vid="{2323AC7E-0CCE-4983-8872-81B94D637C6D}"/>
    </a:ext>
  </a:extLst>
</a:theme>
</file>

<file path=ppt/theme/theme2.xml><?xml version="1.0" encoding="utf-8"?>
<a:theme xmlns:a="http://schemas.openxmlformats.org/drawingml/2006/main" name="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0989D2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Тема1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29E7B431-E9DF-45F8-94EC-85D806CCBE7E}" vid="{2323AC7E-0CCE-4983-8872-81B94D637C6D}"/>
    </a:ext>
  </a:extLst>
</a:theme>
</file>

<file path=ppt/theme/theme5.xml><?xml version="1.0" encoding="utf-8"?>
<a:theme xmlns:a="http://schemas.openxmlformats.org/drawingml/2006/main" name="1_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2310</TotalTime>
  <Words>643</Words>
  <Application>Microsoft Office PowerPoint</Application>
  <PresentationFormat>Широкоэкранный</PresentationFormat>
  <Paragraphs>145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14</vt:i4>
      </vt:variant>
    </vt:vector>
  </HeadingPairs>
  <TitlesOfParts>
    <vt:vector size="26" baseType="lpstr">
      <vt:lpstr>Arial</vt:lpstr>
      <vt:lpstr>Calibri</vt:lpstr>
      <vt:lpstr>SamsungOne 400</vt:lpstr>
      <vt:lpstr>SamsungOne 450C</vt:lpstr>
      <vt:lpstr>SamsungOne 800C</vt:lpstr>
      <vt:lpstr>SamsungOne 800C (Заголовки)</vt:lpstr>
      <vt:lpstr>Тема1</vt:lpstr>
      <vt:lpstr>Samsung IT Academy En</vt:lpstr>
      <vt:lpstr>Samsung IT Academy White En</vt:lpstr>
      <vt:lpstr>1_Тема1</vt:lpstr>
      <vt:lpstr>1_Samsung IT Academy En</vt:lpstr>
      <vt:lpstr>1_Samsung IT Academy White En</vt:lpstr>
      <vt:lpstr>Система сбора данных по технологии LoRa для задач «Интернета Вещей»  Автор: Зиновьев А. А. Научный руководитель: к.т.н., доцент, Стрелков Н. О.  НИУ «МЭИ»  30.06.2022</vt:lpstr>
      <vt:lpstr>Введение</vt:lpstr>
      <vt:lpstr>Демонстрация проекта (Видео)</vt:lpstr>
      <vt:lpstr>Архитектура системы</vt:lpstr>
      <vt:lpstr>Структура системы</vt:lpstr>
      <vt:lpstr>Аппаратное обеспечение</vt:lpstr>
      <vt:lpstr>Время автономной работы</vt:lpstr>
      <vt:lpstr>Приемный шлюз</vt:lpstr>
      <vt:lpstr>Программное обеспечение и «облачная платформа»</vt:lpstr>
      <vt:lpstr>Стоимость макета системы</vt:lpstr>
      <vt:lpstr>Внешний вид сенсорного узла</vt:lpstr>
      <vt:lpstr>Тестирование системы</vt:lpstr>
      <vt:lpstr>Планы по улучшению</vt:lpstr>
      <vt:lpstr>Спасибо за внимание!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zinovevartema@gmail.com</cp:lastModifiedBy>
  <cp:revision>237</cp:revision>
  <dcterms:created xsi:type="dcterms:W3CDTF">2018-05-28T23:03:13Z</dcterms:created>
  <dcterms:modified xsi:type="dcterms:W3CDTF">2022-06-29T07:29:53Z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